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9675" cy="10439400"/>
  <p:notesSz cx="6737350" cy="9869488"/>
  <p:defaultTextStyle>
    <a:defPPr>
      <a:defRPr lang="ja-JP"/>
    </a:defPPr>
    <a:lvl1pPr marL="0" algn="l" defTabSz="863131" rtl="0" eaLnBrk="1" latinLnBrk="0" hangingPunct="1">
      <a:defRPr kumimoji="1" sz="1699" kern="1200">
        <a:solidFill>
          <a:schemeClr val="tx1"/>
        </a:solidFill>
        <a:latin typeface="+mn-lt"/>
        <a:ea typeface="+mn-ea"/>
        <a:cs typeface="+mn-cs"/>
      </a:defRPr>
    </a:lvl1pPr>
    <a:lvl2pPr marL="431566" algn="l" defTabSz="863131" rtl="0" eaLnBrk="1" latinLnBrk="0" hangingPunct="1">
      <a:defRPr kumimoji="1" sz="1699" kern="1200">
        <a:solidFill>
          <a:schemeClr val="tx1"/>
        </a:solidFill>
        <a:latin typeface="+mn-lt"/>
        <a:ea typeface="+mn-ea"/>
        <a:cs typeface="+mn-cs"/>
      </a:defRPr>
    </a:lvl2pPr>
    <a:lvl3pPr marL="863131" algn="l" defTabSz="863131" rtl="0" eaLnBrk="1" latinLnBrk="0" hangingPunct="1">
      <a:defRPr kumimoji="1" sz="1699" kern="1200">
        <a:solidFill>
          <a:schemeClr val="tx1"/>
        </a:solidFill>
        <a:latin typeface="+mn-lt"/>
        <a:ea typeface="+mn-ea"/>
        <a:cs typeface="+mn-cs"/>
      </a:defRPr>
    </a:lvl3pPr>
    <a:lvl4pPr marL="1294697" algn="l" defTabSz="863131" rtl="0" eaLnBrk="1" latinLnBrk="0" hangingPunct="1">
      <a:defRPr kumimoji="1" sz="1699" kern="1200">
        <a:solidFill>
          <a:schemeClr val="tx1"/>
        </a:solidFill>
        <a:latin typeface="+mn-lt"/>
        <a:ea typeface="+mn-ea"/>
        <a:cs typeface="+mn-cs"/>
      </a:defRPr>
    </a:lvl4pPr>
    <a:lvl5pPr marL="1726261" algn="l" defTabSz="863131" rtl="0" eaLnBrk="1" latinLnBrk="0" hangingPunct="1">
      <a:defRPr kumimoji="1" sz="1699" kern="1200">
        <a:solidFill>
          <a:schemeClr val="tx1"/>
        </a:solidFill>
        <a:latin typeface="+mn-lt"/>
        <a:ea typeface="+mn-ea"/>
        <a:cs typeface="+mn-cs"/>
      </a:defRPr>
    </a:lvl5pPr>
    <a:lvl6pPr marL="2157828" algn="l" defTabSz="863131" rtl="0" eaLnBrk="1" latinLnBrk="0" hangingPunct="1">
      <a:defRPr kumimoji="1" sz="1699" kern="1200">
        <a:solidFill>
          <a:schemeClr val="tx1"/>
        </a:solidFill>
        <a:latin typeface="+mn-lt"/>
        <a:ea typeface="+mn-ea"/>
        <a:cs typeface="+mn-cs"/>
      </a:defRPr>
    </a:lvl6pPr>
    <a:lvl7pPr marL="2589393" algn="l" defTabSz="863131" rtl="0" eaLnBrk="1" latinLnBrk="0" hangingPunct="1">
      <a:defRPr kumimoji="1" sz="1699" kern="1200">
        <a:solidFill>
          <a:schemeClr val="tx1"/>
        </a:solidFill>
        <a:latin typeface="+mn-lt"/>
        <a:ea typeface="+mn-ea"/>
        <a:cs typeface="+mn-cs"/>
      </a:defRPr>
    </a:lvl7pPr>
    <a:lvl8pPr marL="3020959" algn="l" defTabSz="863131" rtl="0" eaLnBrk="1" latinLnBrk="0" hangingPunct="1">
      <a:defRPr kumimoji="1" sz="1699" kern="1200">
        <a:solidFill>
          <a:schemeClr val="tx1"/>
        </a:solidFill>
        <a:latin typeface="+mn-lt"/>
        <a:ea typeface="+mn-ea"/>
        <a:cs typeface="+mn-cs"/>
      </a:defRPr>
    </a:lvl8pPr>
    <a:lvl9pPr marL="3452524" algn="l" defTabSz="863131" rtl="0" eaLnBrk="1" latinLnBrk="0" hangingPunct="1">
      <a:defRPr kumimoji="1" sz="16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56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6D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8"/>
    <p:restoredTop sz="94672"/>
  </p:normalViewPr>
  <p:slideViewPr>
    <p:cSldViewPr>
      <p:cViewPr>
        <p:scale>
          <a:sx n="100" d="100"/>
          <a:sy n="100" d="100"/>
        </p:scale>
        <p:origin x="1404" y="-1800"/>
      </p:cViewPr>
      <p:guideLst>
        <p:guide orient="horz" pos="2756"/>
        <p:guide pos="21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0069" cy="494048"/>
          </a:xfrm>
          <a:prstGeom prst="rect">
            <a:avLst/>
          </a:prstGeom>
        </p:spPr>
        <p:txBody>
          <a:bodyPr vert="horz" lIns="81278" tIns="40639" rIns="81278" bIns="40639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907" y="1"/>
            <a:ext cx="2920069" cy="494048"/>
          </a:xfrm>
          <a:prstGeom prst="rect">
            <a:avLst/>
          </a:prstGeom>
        </p:spPr>
        <p:txBody>
          <a:bodyPr vert="horz" lIns="81278" tIns="40639" rIns="81278" bIns="40639" rtlCol="0"/>
          <a:lstStyle>
            <a:lvl1pPr algn="r">
              <a:defRPr sz="1100"/>
            </a:lvl1pPr>
          </a:lstStyle>
          <a:p>
            <a:fld id="{8ED4A069-F242-4C8E-8064-B94EFE2F9341}" type="datetimeFigureOut">
              <a:rPr kumimoji="1" lang="ja-JP" altLang="en-US" smtClean="0"/>
              <a:t>2022/1/21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62175" y="1233488"/>
            <a:ext cx="241300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1278" tIns="40639" rIns="81278" bIns="4063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86" y="4749478"/>
            <a:ext cx="5388779" cy="3886326"/>
          </a:xfrm>
          <a:prstGeom prst="rect">
            <a:avLst/>
          </a:prstGeom>
        </p:spPr>
        <p:txBody>
          <a:bodyPr vert="horz" lIns="81278" tIns="40639" rIns="81278" bIns="4063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5440"/>
            <a:ext cx="2920069" cy="494048"/>
          </a:xfrm>
          <a:prstGeom prst="rect">
            <a:avLst/>
          </a:prstGeom>
        </p:spPr>
        <p:txBody>
          <a:bodyPr vert="horz" lIns="81278" tIns="40639" rIns="81278" bIns="40639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907" y="9375440"/>
            <a:ext cx="2920069" cy="494048"/>
          </a:xfrm>
          <a:prstGeom prst="rect">
            <a:avLst/>
          </a:prstGeom>
        </p:spPr>
        <p:txBody>
          <a:bodyPr vert="horz" lIns="81278" tIns="40639" rIns="81278" bIns="40639" rtlCol="0" anchor="b"/>
          <a:lstStyle>
            <a:lvl1pPr algn="r">
              <a:defRPr sz="1100"/>
            </a:lvl1pPr>
          </a:lstStyle>
          <a:p>
            <a:fld id="{B27748C3-1756-43E4-898E-614016E85A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33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3131" rtl="0" eaLnBrk="1" latinLnBrk="0" hangingPunct="1">
      <a:defRPr kumimoji="1" sz="1133" kern="1200">
        <a:solidFill>
          <a:schemeClr val="tx1"/>
        </a:solidFill>
        <a:latin typeface="+mn-lt"/>
        <a:ea typeface="+mn-ea"/>
        <a:cs typeface="+mn-cs"/>
      </a:defRPr>
    </a:lvl1pPr>
    <a:lvl2pPr marL="431566" algn="l" defTabSz="863131" rtl="0" eaLnBrk="1" latinLnBrk="0" hangingPunct="1">
      <a:defRPr kumimoji="1" sz="1133" kern="1200">
        <a:solidFill>
          <a:schemeClr val="tx1"/>
        </a:solidFill>
        <a:latin typeface="+mn-lt"/>
        <a:ea typeface="+mn-ea"/>
        <a:cs typeface="+mn-cs"/>
      </a:defRPr>
    </a:lvl2pPr>
    <a:lvl3pPr marL="863131" algn="l" defTabSz="863131" rtl="0" eaLnBrk="1" latinLnBrk="0" hangingPunct="1">
      <a:defRPr kumimoji="1" sz="1133" kern="1200">
        <a:solidFill>
          <a:schemeClr val="tx1"/>
        </a:solidFill>
        <a:latin typeface="+mn-lt"/>
        <a:ea typeface="+mn-ea"/>
        <a:cs typeface="+mn-cs"/>
      </a:defRPr>
    </a:lvl3pPr>
    <a:lvl4pPr marL="1294697" algn="l" defTabSz="863131" rtl="0" eaLnBrk="1" latinLnBrk="0" hangingPunct="1">
      <a:defRPr kumimoji="1" sz="1133" kern="1200">
        <a:solidFill>
          <a:schemeClr val="tx1"/>
        </a:solidFill>
        <a:latin typeface="+mn-lt"/>
        <a:ea typeface="+mn-ea"/>
        <a:cs typeface="+mn-cs"/>
      </a:defRPr>
    </a:lvl4pPr>
    <a:lvl5pPr marL="1726261" algn="l" defTabSz="863131" rtl="0" eaLnBrk="1" latinLnBrk="0" hangingPunct="1">
      <a:defRPr kumimoji="1" sz="1133" kern="1200">
        <a:solidFill>
          <a:schemeClr val="tx1"/>
        </a:solidFill>
        <a:latin typeface="+mn-lt"/>
        <a:ea typeface="+mn-ea"/>
        <a:cs typeface="+mn-cs"/>
      </a:defRPr>
    </a:lvl5pPr>
    <a:lvl6pPr marL="2157828" algn="l" defTabSz="863131" rtl="0" eaLnBrk="1" latinLnBrk="0" hangingPunct="1">
      <a:defRPr kumimoji="1" sz="1133" kern="1200">
        <a:solidFill>
          <a:schemeClr val="tx1"/>
        </a:solidFill>
        <a:latin typeface="+mn-lt"/>
        <a:ea typeface="+mn-ea"/>
        <a:cs typeface="+mn-cs"/>
      </a:defRPr>
    </a:lvl6pPr>
    <a:lvl7pPr marL="2589393" algn="l" defTabSz="863131" rtl="0" eaLnBrk="1" latinLnBrk="0" hangingPunct="1">
      <a:defRPr kumimoji="1" sz="1133" kern="1200">
        <a:solidFill>
          <a:schemeClr val="tx1"/>
        </a:solidFill>
        <a:latin typeface="+mn-lt"/>
        <a:ea typeface="+mn-ea"/>
        <a:cs typeface="+mn-cs"/>
      </a:defRPr>
    </a:lvl7pPr>
    <a:lvl8pPr marL="3020959" algn="l" defTabSz="863131" rtl="0" eaLnBrk="1" latinLnBrk="0" hangingPunct="1">
      <a:defRPr kumimoji="1" sz="1133" kern="1200">
        <a:solidFill>
          <a:schemeClr val="tx1"/>
        </a:solidFill>
        <a:latin typeface="+mn-lt"/>
        <a:ea typeface="+mn-ea"/>
        <a:cs typeface="+mn-cs"/>
      </a:defRPr>
    </a:lvl8pPr>
    <a:lvl9pPr marL="3452524" algn="l" defTabSz="863131" rtl="0" eaLnBrk="1" latinLnBrk="0" hangingPunct="1">
      <a:defRPr kumimoji="1" sz="11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62175" y="1233488"/>
            <a:ext cx="2413000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748C3-1756-43E4-898E-614016E85A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470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440" y="3236218"/>
            <a:ext cx="64309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878" y="5846067"/>
            <a:ext cx="529609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293" y="2401064"/>
            <a:ext cx="32911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6415" y="2401064"/>
            <a:ext cx="32911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926" y="10334820"/>
            <a:ext cx="0" cy="103908"/>
          </a:xfrm>
          <a:custGeom>
            <a:avLst/>
            <a:gdLst/>
            <a:ahLst/>
            <a:cxnLst/>
            <a:rect l="l" t="t" r="r" b="b"/>
            <a:pathLst>
              <a:path h="108584">
                <a:moveTo>
                  <a:pt x="0" y="0"/>
                </a:moveTo>
                <a:lnTo>
                  <a:pt x="0" y="10799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03"/>
          </a:p>
        </p:txBody>
      </p:sp>
      <p:sp>
        <p:nvSpPr>
          <p:cNvPr id="17" name="bk object 17"/>
          <p:cNvSpPr/>
          <p:nvPr/>
        </p:nvSpPr>
        <p:spPr>
          <a:xfrm>
            <a:off x="-926" y="3"/>
            <a:ext cx="0" cy="103908"/>
          </a:xfrm>
          <a:custGeom>
            <a:avLst/>
            <a:gdLst/>
            <a:ahLst/>
            <a:cxnLst/>
            <a:rect l="l" t="t" r="r" b="b"/>
            <a:pathLst>
              <a:path h="108585">
                <a:moveTo>
                  <a:pt x="0" y="0"/>
                </a:moveTo>
                <a:lnTo>
                  <a:pt x="0" y="10800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03"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5614" cy="0"/>
          </a:xfrm>
          <a:custGeom>
            <a:avLst/>
            <a:gdLst/>
            <a:ahLst/>
            <a:cxnLst/>
            <a:rect l="l" t="t" r="r" b="b"/>
            <a:pathLst>
              <a:path w="108585">
                <a:moveTo>
                  <a:pt x="0" y="0"/>
                </a:moveTo>
                <a:lnTo>
                  <a:pt x="1080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03"/>
          </a:p>
        </p:txBody>
      </p:sp>
      <p:sp>
        <p:nvSpPr>
          <p:cNvPr id="19" name="bk object 19"/>
          <p:cNvSpPr/>
          <p:nvPr/>
        </p:nvSpPr>
        <p:spPr>
          <a:xfrm>
            <a:off x="7458132" y="0"/>
            <a:ext cx="105614" cy="0"/>
          </a:xfrm>
          <a:custGeom>
            <a:avLst/>
            <a:gdLst/>
            <a:ahLst/>
            <a:cxnLst/>
            <a:rect l="l" t="t" r="r" b="b"/>
            <a:pathLst>
              <a:path w="108584">
                <a:moveTo>
                  <a:pt x="0" y="0"/>
                </a:moveTo>
                <a:lnTo>
                  <a:pt x="10799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03"/>
          </a:p>
        </p:txBody>
      </p:sp>
      <p:sp>
        <p:nvSpPr>
          <p:cNvPr id="20" name="bk object 20"/>
          <p:cNvSpPr/>
          <p:nvPr/>
        </p:nvSpPr>
        <p:spPr>
          <a:xfrm>
            <a:off x="2" y="16"/>
            <a:ext cx="7563380" cy="10438185"/>
          </a:xfrm>
          <a:custGeom>
            <a:avLst/>
            <a:gdLst/>
            <a:ahLst/>
            <a:cxnLst/>
            <a:rect l="l" t="t" r="r" b="b"/>
            <a:pathLst>
              <a:path w="7776209" h="10908030">
                <a:moveTo>
                  <a:pt x="0" y="10907991"/>
                </a:moveTo>
                <a:lnTo>
                  <a:pt x="7776006" y="10907991"/>
                </a:lnTo>
                <a:lnTo>
                  <a:pt x="7776006" y="0"/>
                </a:lnTo>
                <a:lnTo>
                  <a:pt x="0" y="0"/>
                </a:lnTo>
                <a:lnTo>
                  <a:pt x="0" y="10907991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>
            <a:endParaRPr sz="1603"/>
          </a:p>
        </p:txBody>
      </p:sp>
      <p:sp>
        <p:nvSpPr>
          <p:cNvPr id="21" name="bk object 21"/>
          <p:cNvSpPr/>
          <p:nvPr/>
        </p:nvSpPr>
        <p:spPr>
          <a:xfrm>
            <a:off x="462957" y="447841"/>
            <a:ext cx="6638186" cy="8126080"/>
          </a:xfrm>
          <a:custGeom>
            <a:avLst/>
            <a:gdLst/>
            <a:ahLst/>
            <a:cxnLst/>
            <a:rect l="l" t="t" r="r" b="b"/>
            <a:pathLst>
              <a:path w="6824980" h="8784590">
                <a:moveTo>
                  <a:pt x="6416967" y="0"/>
                </a:moveTo>
                <a:lnTo>
                  <a:pt x="407847" y="0"/>
                </a:lnTo>
                <a:lnTo>
                  <a:pt x="360284" y="2743"/>
                </a:lnTo>
                <a:lnTo>
                  <a:pt x="314332" y="10771"/>
                </a:lnTo>
                <a:lnTo>
                  <a:pt x="270297" y="23777"/>
                </a:lnTo>
                <a:lnTo>
                  <a:pt x="228487" y="41454"/>
                </a:lnTo>
                <a:lnTo>
                  <a:pt x="189205" y="63497"/>
                </a:lnTo>
                <a:lnTo>
                  <a:pt x="152760" y="89599"/>
                </a:lnTo>
                <a:lnTo>
                  <a:pt x="119456" y="119456"/>
                </a:lnTo>
                <a:lnTo>
                  <a:pt x="89599" y="152760"/>
                </a:lnTo>
                <a:lnTo>
                  <a:pt x="63497" y="189205"/>
                </a:lnTo>
                <a:lnTo>
                  <a:pt x="41454" y="228487"/>
                </a:lnTo>
                <a:lnTo>
                  <a:pt x="23777" y="270297"/>
                </a:lnTo>
                <a:lnTo>
                  <a:pt x="10771" y="314332"/>
                </a:lnTo>
                <a:lnTo>
                  <a:pt x="2743" y="360284"/>
                </a:lnTo>
                <a:lnTo>
                  <a:pt x="0" y="407847"/>
                </a:lnTo>
                <a:lnTo>
                  <a:pt x="0" y="8376577"/>
                </a:lnTo>
                <a:lnTo>
                  <a:pt x="2743" y="8424138"/>
                </a:lnTo>
                <a:lnTo>
                  <a:pt x="10771" y="8470087"/>
                </a:lnTo>
                <a:lnTo>
                  <a:pt x="23777" y="8514120"/>
                </a:lnTo>
                <a:lnTo>
                  <a:pt x="41454" y="8555929"/>
                </a:lnTo>
                <a:lnTo>
                  <a:pt x="63497" y="8595209"/>
                </a:lnTo>
                <a:lnTo>
                  <a:pt x="89599" y="8631654"/>
                </a:lnTo>
                <a:lnTo>
                  <a:pt x="119456" y="8664957"/>
                </a:lnTo>
                <a:lnTo>
                  <a:pt x="152760" y="8694813"/>
                </a:lnTo>
                <a:lnTo>
                  <a:pt x="189205" y="8720915"/>
                </a:lnTo>
                <a:lnTo>
                  <a:pt x="228487" y="8742958"/>
                </a:lnTo>
                <a:lnTo>
                  <a:pt x="270297" y="8760635"/>
                </a:lnTo>
                <a:lnTo>
                  <a:pt x="314332" y="8773640"/>
                </a:lnTo>
                <a:lnTo>
                  <a:pt x="360284" y="8781668"/>
                </a:lnTo>
                <a:lnTo>
                  <a:pt x="407847" y="8784412"/>
                </a:lnTo>
                <a:lnTo>
                  <a:pt x="6416967" y="8784412"/>
                </a:lnTo>
                <a:lnTo>
                  <a:pt x="6464528" y="8781668"/>
                </a:lnTo>
                <a:lnTo>
                  <a:pt x="6510477" y="8773640"/>
                </a:lnTo>
                <a:lnTo>
                  <a:pt x="6554510" y="8760635"/>
                </a:lnTo>
                <a:lnTo>
                  <a:pt x="6596319" y="8742958"/>
                </a:lnTo>
                <a:lnTo>
                  <a:pt x="6635599" y="8720915"/>
                </a:lnTo>
                <a:lnTo>
                  <a:pt x="6672044" y="8694813"/>
                </a:lnTo>
                <a:lnTo>
                  <a:pt x="6705347" y="8664957"/>
                </a:lnTo>
                <a:lnTo>
                  <a:pt x="6735203" y="8631654"/>
                </a:lnTo>
                <a:lnTo>
                  <a:pt x="6761305" y="8595209"/>
                </a:lnTo>
                <a:lnTo>
                  <a:pt x="6783348" y="8555929"/>
                </a:lnTo>
                <a:lnTo>
                  <a:pt x="6801025" y="8514120"/>
                </a:lnTo>
                <a:lnTo>
                  <a:pt x="6814030" y="8470087"/>
                </a:lnTo>
                <a:lnTo>
                  <a:pt x="6822058" y="8424138"/>
                </a:lnTo>
                <a:lnTo>
                  <a:pt x="6824802" y="8376577"/>
                </a:lnTo>
                <a:lnTo>
                  <a:pt x="6824802" y="407847"/>
                </a:lnTo>
                <a:lnTo>
                  <a:pt x="6822058" y="360284"/>
                </a:lnTo>
                <a:lnTo>
                  <a:pt x="6814030" y="314332"/>
                </a:lnTo>
                <a:lnTo>
                  <a:pt x="6801025" y="270297"/>
                </a:lnTo>
                <a:lnTo>
                  <a:pt x="6783348" y="228487"/>
                </a:lnTo>
                <a:lnTo>
                  <a:pt x="6761305" y="189205"/>
                </a:lnTo>
                <a:lnTo>
                  <a:pt x="6735203" y="152760"/>
                </a:lnTo>
                <a:lnTo>
                  <a:pt x="6705347" y="119456"/>
                </a:lnTo>
                <a:lnTo>
                  <a:pt x="6672044" y="89599"/>
                </a:lnTo>
                <a:lnTo>
                  <a:pt x="6635599" y="63497"/>
                </a:lnTo>
                <a:lnTo>
                  <a:pt x="6596319" y="41454"/>
                </a:lnTo>
                <a:lnTo>
                  <a:pt x="6554510" y="23777"/>
                </a:lnTo>
                <a:lnTo>
                  <a:pt x="6510477" y="10771"/>
                </a:lnTo>
                <a:lnTo>
                  <a:pt x="6464528" y="2743"/>
                </a:lnTo>
                <a:lnTo>
                  <a:pt x="64169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294" y="417579"/>
            <a:ext cx="68092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294" y="2401064"/>
            <a:ext cx="68092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2391" y="9708643"/>
            <a:ext cx="2421072" cy="2707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293" y="9708643"/>
            <a:ext cx="1740145" cy="2707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7414" y="9708643"/>
            <a:ext cx="1740145" cy="2707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03376">
        <a:defRPr>
          <a:latin typeface="+mn-lt"/>
          <a:ea typeface="+mn-ea"/>
          <a:cs typeface="+mn-cs"/>
        </a:defRPr>
      </a:lvl2pPr>
      <a:lvl3pPr marL="806753">
        <a:defRPr>
          <a:latin typeface="+mn-lt"/>
          <a:ea typeface="+mn-ea"/>
          <a:cs typeface="+mn-cs"/>
        </a:defRPr>
      </a:lvl3pPr>
      <a:lvl4pPr marL="1210129">
        <a:defRPr>
          <a:latin typeface="+mn-lt"/>
          <a:ea typeface="+mn-ea"/>
          <a:cs typeface="+mn-cs"/>
        </a:defRPr>
      </a:lvl4pPr>
      <a:lvl5pPr marL="1613503">
        <a:defRPr>
          <a:latin typeface="+mn-lt"/>
          <a:ea typeface="+mn-ea"/>
          <a:cs typeface="+mn-cs"/>
        </a:defRPr>
      </a:lvl5pPr>
      <a:lvl6pPr marL="2016880">
        <a:defRPr>
          <a:latin typeface="+mn-lt"/>
          <a:ea typeface="+mn-ea"/>
          <a:cs typeface="+mn-cs"/>
        </a:defRPr>
      </a:lvl6pPr>
      <a:lvl7pPr marL="2420256">
        <a:defRPr>
          <a:latin typeface="+mn-lt"/>
          <a:ea typeface="+mn-ea"/>
          <a:cs typeface="+mn-cs"/>
        </a:defRPr>
      </a:lvl7pPr>
      <a:lvl8pPr marL="2823632">
        <a:defRPr>
          <a:latin typeface="+mn-lt"/>
          <a:ea typeface="+mn-ea"/>
          <a:cs typeface="+mn-cs"/>
        </a:defRPr>
      </a:lvl8pPr>
      <a:lvl9pPr marL="322700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03376">
        <a:defRPr>
          <a:latin typeface="+mn-lt"/>
          <a:ea typeface="+mn-ea"/>
          <a:cs typeface="+mn-cs"/>
        </a:defRPr>
      </a:lvl2pPr>
      <a:lvl3pPr marL="806753">
        <a:defRPr>
          <a:latin typeface="+mn-lt"/>
          <a:ea typeface="+mn-ea"/>
          <a:cs typeface="+mn-cs"/>
        </a:defRPr>
      </a:lvl3pPr>
      <a:lvl4pPr marL="1210129">
        <a:defRPr>
          <a:latin typeface="+mn-lt"/>
          <a:ea typeface="+mn-ea"/>
          <a:cs typeface="+mn-cs"/>
        </a:defRPr>
      </a:lvl4pPr>
      <a:lvl5pPr marL="1613503">
        <a:defRPr>
          <a:latin typeface="+mn-lt"/>
          <a:ea typeface="+mn-ea"/>
          <a:cs typeface="+mn-cs"/>
        </a:defRPr>
      </a:lvl5pPr>
      <a:lvl6pPr marL="2016880">
        <a:defRPr>
          <a:latin typeface="+mn-lt"/>
          <a:ea typeface="+mn-ea"/>
          <a:cs typeface="+mn-cs"/>
        </a:defRPr>
      </a:lvl6pPr>
      <a:lvl7pPr marL="2420256">
        <a:defRPr>
          <a:latin typeface="+mn-lt"/>
          <a:ea typeface="+mn-ea"/>
          <a:cs typeface="+mn-cs"/>
        </a:defRPr>
      </a:lvl7pPr>
      <a:lvl8pPr marL="2823632">
        <a:defRPr>
          <a:latin typeface="+mn-lt"/>
          <a:ea typeface="+mn-ea"/>
          <a:cs typeface="+mn-cs"/>
        </a:defRPr>
      </a:lvl8pPr>
      <a:lvl9pPr marL="322700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jpeg"/><Relationship Id="rId7" Type="http://schemas.openxmlformats.org/officeDocument/2006/relationships/hyperlink" Target="https://edisone.jp/nsic-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2" descr="第4回新しい物語散歩 参加者募集 | 夢あふれるまち浦川原ホームページ">
            <a:extLst>
              <a:ext uri="{FF2B5EF4-FFF2-40B4-BE49-F238E27FC236}">
                <a16:creationId xmlns:a16="http://schemas.microsoft.com/office/drawing/2014/main" id="{54609F7A-72B9-46A4-B522-300C3B074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876" y="4807581"/>
            <a:ext cx="479652" cy="35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桜の吹き出し – Color-full Days">
            <a:extLst>
              <a:ext uri="{FF2B5EF4-FFF2-40B4-BE49-F238E27FC236}">
                <a16:creationId xmlns:a16="http://schemas.microsoft.com/office/drawing/2014/main" id="{A6509957-9454-4EF2-8109-F7F16CB36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04416" y="93450"/>
            <a:ext cx="1385380" cy="1127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無料素材・おすすめ】桜のイラスト【かわいい・オシャレ】 | じゃぱねすくライフ">
            <a:extLst>
              <a:ext uri="{FF2B5EF4-FFF2-40B4-BE49-F238E27FC236}">
                <a16:creationId xmlns:a16="http://schemas.microsoft.com/office/drawing/2014/main" id="{F4801986-27C1-46D8-98C9-45B6DD870B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97" y="46812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研修シーン[11007056251]の写真素材・イラスト素材｜アマナイメージズ">
            <a:extLst>
              <a:ext uri="{FF2B5EF4-FFF2-40B4-BE49-F238E27FC236}">
                <a16:creationId xmlns:a16="http://schemas.microsoft.com/office/drawing/2014/main" id="{B84ACA0B-313D-40FA-890C-4E9D0F0B1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334" y="2095500"/>
            <a:ext cx="2303006" cy="1633694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ject 2">
            <a:extLst>
              <a:ext uri="{FF2B5EF4-FFF2-40B4-BE49-F238E27FC236}">
                <a16:creationId xmlns:a16="http://schemas.microsoft.com/office/drawing/2014/main" id="{73134F05-9C4B-1342-ADE5-AB8FFFBE6256}"/>
              </a:ext>
            </a:extLst>
          </p:cNvPr>
          <p:cNvSpPr txBox="1">
            <a:spLocks/>
          </p:cNvSpPr>
          <p:nvPr/>
        </p:nvSpPr>
        <p:spPr>
          <a:xfrm>
            <a:off x="46037" y="1167328"/>
            <a:ext cx="7513638" cy="526399"/>
          </a:xfrm>
          <a:prstGeom prst="rect">
            <a:avLst/>
          </a:prstGeom>
        </p:spPr>
        <p:txBody>
          <a:bodyPr vert="horz" wrap="square" lIns="0" tIns="10084" rIns="0" bIns="0" rtlCol="0">
            <a:noAutofit/>
          </a:bodyPr>
          <a:lstStyle>
            <a:lvl1pPr>
              <a:defRPr sz="6050" b="1" i="0">
                <a:solidFill>
                  <a:srgbClr val="414042"/>
                </a:solidFill>
                <a:latin typeface="KozGoPr6N-Heavy"/>
                <a:ea typeface="+mj-ea"/>
                <a:cs typeface="KozGoPr6N-Heavy"/>
              </a:defRPr>
            </a:lvl1pPr>
          </a:lstStyle>
          <a:p>
            <a:pPr marL="11205" algn="ctr">
              <a:spcBef>
                <a:spcPts val="80"/>
              </a:spcBef>
            </a:pPr>
            <a:r>
              <a:rPr kumimoji="0" lang="en-US" altLang="ja-JP" sz="2800" kern="0" spc="-9" dirty="0">
                <a:latin typeface="Yu Gothic" panose="020B0400000000000000" pitchFamily="34" charset="-128"/>
                <a:ea typeface="Yu Gothic" panose="020B0400000000000000" pitchFamily="34" charset="-128"/>
              </a:rPr>
              <a:t>『</a:t>
            </a:r>
            <a:r>
              <a:rPr kumimoji="0" lang="ja-JP" altLang="en-US" sz="2800" kern="0" spc="-9" dirty="0">
                <a:latin typeface="Yu Gothic" panose="020B0400000000000000" pitchFamily="34" charset="-128"/>
                <a:ea typeface="Yu Gothic" panose="020B0400000000000000" pitchFamily="34" charset="-128"/>
              </a:rPr>
              <a:t>若手～シニア従業員  活私貢献セミナー</a:t>
            </a:r>
            <a:r>
              <a:rPr kumimoji="0" lang="en-US" altLang="ja-JP" sz="2800" kern="0" spc="-9" dirty="0">
                <a:latin typeface="Yu Gothic" panose="020B0400000000000000" pitchFamily="34" charset="-128"/>
                <a:ea typeface="Yu Gothic" panose="020B0400000000000000" pitchFamily="34" charset="-128"/>
              </a:rPr>
              <a:t>』</a:t>
            </a:r>
            <a:endParaRPr kumimoji="0" lang="ja-JP" altLang="en-US" sz="2800" kern="0" spc="-9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9ABA7EA3-F132-4448-B541-7AAF53AA21CD}"/>
              </a:ext>
            </a:extLst>
          </p:cNvPr>
          <p:cNvSpPr txBox="1"/>
          <p:nvPr/>
        </p:nvSpPr>
        <p:spPr>
          <a:xfrm>
            <a:off x="1292593" y="897972"/>
            <a:ext cx="5020526" cy="283128"/>
          </a:xfrm>
          <a:prstGeom prst="rect">
            <a:avLst/>
          </a:prstGeom>
        </p:spPr>
        <p:txBody>
          <a:bodyPr vert="horz" wrap="square" lIns="0" tIns="14007" rIns="0" bIns="0" rtlCol="0">
            <a:spAutoFit/>
          </a:bodyPr>
          <a:lstStyle/>
          <a:p>
            <a:pPr marL="11205" algn="ctr">
              <a:spcBef>
                <a:spcPts val="110"/>
              </a:spcBef>
            </a:pPr>
            <a:r>
              <a:rPr lang="ja-JP" altLang="en-US" sz="1748" b="1" spc="22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個人と組織の未来を創る</a:t>
            </a:r>
            <a:endParaRPr sz="1748" b="1" dirty="0">
              <a:latin typeface="Yu Gothic" panose="020B0400000000000000" pitchFamily="34" charset="-128"/>
              <a:ea typeface="Yu Gothic" panose="020B0400000000000000" pitchFamily="34" charset="-128"/>
              <a:cs typeface="Kozuka Gothic Pr6N"/>
            </a:endParaRPr>
          </a:p>
        </p:txBody>
      </p:sp>
      <p:sp>
        <p:nvSpPr>
          <p:cNvPr id="10" name="object 13">
            <a:extLst>
              <a:ext uri="{FF2B5EF4-FFF2-40B4-BE49-F238E27FC236}">
                <a16:creationId xmlns:a16="http://schemas.microsoft.com/office/drawing/2014/main" id="{96A25CB0-005B-FA43-B3A4-5B2EC67DC19F}"/>
              </a:ext>
            </a:extLst>
          </p:cNvPr>
          <p:cNvSpPr txBox="1"/>
          <p:nvPr/>
        </p:nvSpPr>
        <p:spPr>
          <a:xfrm>
            <a:off x="823371" y="5653614"/>
            <a:ext cx="2733853" cy="442768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sz="1764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202</a:t>
            </a:r>
            <a:r>
              <a:rPr lang="en-US" altLang="ja-JP" sz="1764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2</a:t>
            </a:r>
            <a:r>
              <a:rPr sz="1764" spc="4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年</a:t>
            </a:r>
            <a:r>
              <a:rPr lang="en-US" altLang="ja-JP" sz="2800" b="1" spc="4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2</a:t>
            </a:r>
            <a:r>
              <a:rPr sz="1764" spc="4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月</a:t>
            </a:r>
            <a:r>
              <a:rPr lang="en-US" altLang="ja-JP" sz="2800" b="1" spc="4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15</a:t>
            </a:r>
            <a:r>
              <a:rPr lang="ja-JP" altLang="en-US" sz="1764" spc="446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日</a:t>
            </a:r>
            <a:r>
              <a:rPr lang="en-US" altLang="ja-JP" sz="1764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(</a:t>
            </a:r>
            <a:r>
              <a:rPr lang="ja-JP" altLang="en-US" sz="1764" spc="4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火</a:t>
            </a:r>
            <a:r>
              <a:rPr sz="1764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)</a:t>
            </a:r>
            <a:endParaRPr sz="1764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BEAF230-456F-49DB-8FE0-A7FB74E9AC48}"/>
              </a:ext>
            </a:extLst>
          </p:cNvPr>
          <p:cNvSpPr txBox="1"/>
          <p:nvPr/>
        </p:nvSpPr>
        <p:spPr>
          <a:xfrm>
            <a:off x="1051119" y="1593815"/>
            <a:ext cx="5503474" cy="2553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059" b="1" dirty="0">
                <a:solidFill>
                  <a:schemeClr val="tx1"/>
                </a:solidFill>
              </a:rPr>
              <a:t>～個人と組織の調和・共生・共成、組織活性化につながるキャリア形成支援を考える～</a:t>
            </a:r>
            <a:endParaRPr lang="en-US" altLang="ja-JP" sz="1059" b="1" dirty="0">
              <a:solidFill>
                <a:schemeClr val="tx1"/>
              </a:solidFill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2902E0B1-01F5-4CE8-A7F9-C0FA10F33F81}"/>
              </a:ext>
            </a:extLst>
          </p:cNvPr>
          <p:cNvSpPr/>
          <p:nvPr/>
        </p:nvSpPr>
        <p:spPr>
          <a:xfrm>
            <a:off x="660297" y="5360189"/>
            <a:ext cx="3060000" cy="24051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3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開催日時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CA453EE3-BBD8-4BCB-A263-8677105DD1FE}"/>
              </a:ext>
            </a:extLst>
          </p:cNvPr>
          <p:cNvSpPr/>
          <p:nvPr/>
        </p:nvSpPr>
        <p:spPr>
          <a:xfrm>
            <a:off x="3834833" y="5352426"/>
            <a:ext cx="3060000" cy="24051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3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開催形式</a:t>
            </a: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A5D19A0-3C93-40B3-8900-74389B572A27}"/>
              </a:ext>
            </a:extLst>
          </p:cNvPr>
          <p:cNvSpPr txBox="1"/>
          <p:nvPr/>
        </p:nvSpPr>
        <p:spPr>
          <a:xfrm>
            <a:off x="823371" y="6004560"/>
            <a:ext cx="2733853" cy="381213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en-US" altLang="ja-JP" sz="2400" b="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14:00</a:t>
            </a:r>
            <a:r>
              <a:rPr lang="ja-JP" altLang="en-US" sz="1236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～</a:t>
            </a:r>
            <a:r>
              <a:rPr lang="en-US" altLang="ja-JP" sz="1236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16:30</a:t>
            </a:r>
            <a:endParaRPr lang="zh-TW" altLang="en-US" sz="1412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3D867143-8F52-4F61-908F-C557A42E62A1}"/>
              </a:ext>
            </a:extLst>
          </p:cNvPr>
          <p:cNvSpPr/>
          <p:nvPr/>
        </p:nvSpPr>
        <p:spPr>
          <a:xfrm>
            <a:off x="660297" y="6591300"/>
            <a:ext cx="3060000" cy="24051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3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受 講 料</a:t>
            </a:r>
          </a:p>
        </p:txBody>
      </p:sp>
      <p:sp>
        <p:nvSpPr>
          <p:cNvPr id="32" name="object 13">
            <a:extLst>
              <a:ext uri="{FF2B5EF4-FFF2-40B4-BE49-F238E27FC236}">
                <a16:creationId xmlns:a16="http://schemas.microsoft.com/office/drawing/2014/main" id="{1352D7AE-EC88-4224-B0F9-6836AB8C93AB}"/>
              </a:ext>
            </a:extLst>
          </p:cNvPr>
          <p:cNvSpPr txBox="1"/>
          <p:nvPr/>
        </p:nvSpPr>
        <p:spPr>
          <a:xfrm>
            <a:off x="3997907" y="5653827"/>
            <a:ext cx="2733853" cy="381213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ja-JP" altLang="en-US" sz="2400" b="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オンライン</a:t>
            </a:r>
            <a:r>
              <a:rPr lang="ja-JP" altLang="en-US" sz="2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（</a:t>
            </a:r>
            <a:r>
              <a:rPr lang="en-US" altLang="ja-JP" sz="2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Zoom</a:t>
            </a:r>
            <a:r>
              <a:rPr lang="ja-JP" altLang="en-US" sz="2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）</a:t>
            </a:r>
            <a:endParaRPr lang="en-US" altLang="ja-JP" sz="2000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A88C2AB7-4D24-49B9-AE44-54DFE267BF62}"/>
              </a:ext>
            </a:extLst>
          </p:cNvPr>
          <p:cNvSpPr/>
          <p:nvPr/>
        </p:nvSpPr>
        <p:spPr>
          <a:xfrm>
            <a:off x="3834833" y="6591300"/>
            <a:ext cx="3060000" cy="24051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3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定　　員</a:t>
            </a:r>
          </a:p>
        </p:txBody>
      </p:sp>
      <p:sp>
        <p:nvSpPr>
          <p:cNvPr id="35" name="object 13">
            <a:extLst>
              <a:ext uri="{FF2B5EF4-FFF2-40B4-BE49-F238E27FC236}">
                <a16:creationId xmlns:a16="http://schemas.microsoft.com/office/drawing/2014/main" id="{979CC3EA-3783-4547-9030-90D46F40B129}"/>
              </a:ext>
            </a:extLst>
          </p:cNvPr>
          <p:cNvSpPr txBox="1"/>
          <p:nvPr/>
        </p:nvSpPr>
        <p:spPr>
          <a:xfrm>
            <a:off x="3997907" y="6911340"/>
            <a:ext cx="2733853" cy="442768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en-US" altLang="ja-JP" sz="2800" b="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30</a:t>
            </a:r>
            <a:r>
              <a:rPr lang="ja-JP" altLang="en-US" sz="1412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名（先着順）</a:t>
            </a:r>
            <a:endParaRPr lang="en-US" altLang="ja-JP" sz="1764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6457B7AB-B1B9-4EB4-B300-74850CE55246}"/>
              </a:ext>
            </a:extLst>
          </p:cNvPr>
          <p:cNvSpPr/>
          <p:nvPr/>
        </p:nvSpPr>
        <p:spPr>
          <a:xfrm>
            <a:off x="3834833" y="7444740"/>
            <a:ext cx="3060000" cy="24051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3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申込締切</a:t>
            </a:r>
          </a:p>
        </p:txBody>
      </p:sp>
      <p:sp>
        <p:nvSpPr>
          <p:cNvPr id="38" name="object 16">
            <a:extLst>
              <a:ext uri="{FF2B5EF4-FFF2-40B4-BE49-F238E27FC236}">
                <a16:creationId xmlns:a16="http://schemas.microsoft.com/office/drawing/2014/main" id="{A8CF5E4B-66E2-435D-ACD3-453235EB282E}"/>
              </a:ext>
            </a:extLst>
          </p:cNvPr>
          <p:cNvSpPr txBox="1"/>
          <p:nvPr/>
        </p:nvSpPr>
        <p:spPr>
          <a:xfrm>
            <a:off x="823386" y="6911340"/>
            <a:ext cx="2733823" cy="442768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KozGoPr6N-Heavy"/>
              </a:rPr>
              <a:t>無料</a:t>
            </a:r>
            <a:endParaRPr sz="2800" b="1" dirty="0">
              <a:latin typeface="游ゴシック" panose="020B0400000000000000" pitchFamily="50" charset="-128"/>
              <a:ea typeface="游ゴシック" panose="020B0400000000000000" pitchFamily="50" charset="-128"/>
              <a:cs typeface="KozGoPr6N-Heavy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96496F82-9899-41DE-A351-9A2952F73B30}"/>
              </a:ext>
            </a:extLst>
          </p:cNvPr>
          <p:cNvSpPr/>
          <p:nvPr/>
        </p:nvSpPr>
        <p:spPr>
          <a:xfrm>
            <a:off x="660297" y="7444740"/>
            <a:ext cx="3060000" cy="24051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3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申込方法</a:t>
            </a: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id="{A4520C91-D0F1-44AB-A56A-743826DDE96E}"/>
              </a:ext>
            </a:extLst>
          </p:cNvPr>
          <p:cNvSpPr txBox="1"/>
          <p:nvPr/>
        </p:nvSpPr>
        <p:spPr>
          <a:xfrm>
            <a:off x="823371" y="8040376"/>
            <a:ext cx="2733853" cy="22732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en-US" altLang="ja-JP" sz="1400" b="1" u="sng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  <a:hlinkClick r:id="rId7"/>
              </a:rPr>
              <a:t>https://edisone.jp/nsic-k</a:t>
            </a:r>
            <a:endParaRPr lang="zh-TW" altLang="en-US" sz="1400" b="1" u="sng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D207089E-1374-417E-A27E-019BA5FAA969}"/>
              </a:ext>
            </a:extLst>
          </p:cNvPr>
          <p:cNvSpPr/>
          <p:nvPr/>
        </p:nvSpPr>
        <p:spPr>
          <a:xfrm>
            <a:off x="660297" y="4000500"/>
            <a:ext cx="3060000" cy="24051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3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内　　容</a:t>
            </a:r>
          </a:p>
        </p:txBody>
      </p:sp>
      <p:sp>
        <p:nvSpPr>
          <p:cNvPr id="48" name="object 13">
            <a:extLst>
              <a:ext uri="{FF2B5EF4-FFF2-40B4-BE49-F238E27FC236}">
                <a16:creationId xmlns:a16="http://schemas.microsoft.com/office/drawing/2014/main" id="{BC502D8B-A6CB-4FAD-A7A2-CCAC66E954BC}"/>
              </a:ext>
            </a:extLst>
          </p:cNvPr>
          <p:cNvSpPr txBox="1"/>
          <p:nvPr/>
        </p:nvSpPr>
        <p:spPr>
          <a:xfrm>
            <a:off x="664957" y="4333324"/>
            <a:ext cx="3050680" cy="810176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5">
              <a:spcBef>
                <a:spcPts val="93"/>
              </a:spcBef>
            </a:pPr>
            <a:r>
              <a:rPr lang="ja-JP" altLang="en-US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１．私達を取り巻く現状</a:t>
            </a:r>
            <a:endParaRPr lang="en-US" altLang="ja-JP" sz="971" dirty="0">
              <a:solidFill>
                <a:srgbClr val="414042"/>
              </a:solidFill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  <a:p>
            <a:pPr marL="11205">
              <a:spcBef>
                <a:spcPts val="93"/>
              </a:spcBef>
            </a:pPr>
            <a:r>
              <a:rPr lang="ja-JP" altLang="en-US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２．人が集まり、</a:t>
            </a:r>
            <a:r>
              <a:rPr lang="en-US" altLang="ja-JP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1</a:t>
            </a:r>
            <a:r>
              <a:rPr lang="ja-JP" altLang="en-US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人</a:t>
            </a:r>
            <a:r>
              <a:rPr lang="en-US" altLang="ja-JP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1</a:t>
            </a:r>
            <a:r>
              <a:rPr lang="ja-JP" altLang="en-US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人がイキイキと</a:t>
            </a:r>
            <a:r>
              <a:rPr lang="ja-JP" altLang="en-US" sz="1000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輝く</a:t>
            </a:r>
            <a:endParaRPr lang="en-US" altLang="ja-JP" sz="971" dirty="0">
              <a:solidFill>
                <a:srgbClr val="414042"/>
              </a:solidFill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  <a:p>
            <a:pPr marL="11205">
              <a:spcBef>
                <a:spcPts val="93"/>
              </a:spcBef>
            </a:pPr>
            <a:r>
              <a:rPr lang="ja-JP" altLang="en-US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　　</a:t>
            </a:r>
            <a:r>
              <a:rPr lang="en-US" altLang="ja-JP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『</a:t>
            </a:r>
            <a:r>
              <a:rPr lang="ja-JP" altLang="en-US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人財育成＆組織創り、仕組み作り</a:t>
            </a:r>
            <a:r>
              <a:rPr lang="en-US" altLang="ja-JP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』</a:t>
            </a:r>
            <a:r>
              <a:rPr lang="ja-JP" altLang="en-US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に向けて</a:t>
            </a:r>
            <a:r>
              <a:rPr lang="en-US" altLang="ja-JP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…</a:t>
            </a:r>
          </a:p>
          <a:p>
            <a:pPr marL="11205">
              <a:spcBef>
                <a:spcPts val="93"/>
              </a:spcBef>
            </a:pPr>
            <a:r>
              <a:rPr lang="ja-JP" altLang="en-US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３．事例検討・ケースワーク・その他人財育成支援策</a:t>
            </a:r>
            <a:endParaRPr lang="en-US" altLang="ja-JP" sz="971" dirty="0">
              <a:solidFill>
                <a:srgbClr val="414042"/>
              </a:solidFill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  <a:p>
            <a:pPr marL="11205">
              <a:spcBef>
                <a:spcPts val="93"/>
              </a:spcBef>
            </a:pPr>
            <a:r>
              <a:rPr lang="ja-JP" altLang="en-US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　　について</a:t>
            </a:r>
            <a:r>
              <a:rPr lang="en-US" altLang="ja-JP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(</a:t>
            </a:r>
            <a:r>
              <a:rPr lang="ja-JP" altLang="en-US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キャリアコンサルタントの介入・支援</a:t>
            </a:r>
            <a:r>
              <a:rPr lang="en-US" altLang="ja-JP" sz="971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)</a:t>
            </a: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30EE0DD1-DDDC-4B3A-8EBF-3A9CC3E316B9}"/>
              </a:ext>
            </a:extLst>
          </p:cNvPr>
          <p:cNvSpPr/>
          <p:nvPr/>
        </p:nvSpPr>
        <p:spPr>
          <a:xfrm>
            <a:off x="3843229" y="8801100"/>
            <a:ext cx="3240000" cy="240511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3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お問い合わせ</a:t>
            </a:r>
          </a:p>
        </p:txBody>
      </p:sp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AEDD7F78-E411-4658-AC08-A5A9D48D397B}"/>
              </a:ext>
            </a:extLst>
          </p:cNvPr>
          <p:cNvSpPr/>
          <p:nvPr/>
        </p:nvSpPr>
        <p:spPr>
          <a:xfrm>
            <a:off x="3843633" y="4000500"/>
            <a:ext cx="3060000" cy="24051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3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講　　師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77E5055-305F-4333-B5B8-EBA6BE8C5B8B}"/>
              </a:ext>
            </a:extLst>
          </p:cNvPr>
          <p:cNvSpPr txBox="1"/>
          <p:nvPr/>
        </p:nvSpPr>
        <p:spPr>
          <a:xfrm>
            <a:off x="4025271" y="4335142"/>
            <a:ext cx="19797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キャリア支援事務所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en-US" altLang="ja-JP" sz="1100" dirty="0" err="1">
                <a:latin typeface="游ゴシック" panose="020B0400000000000000" pitchFamily="50" charset="-128"/>
                <a:ea typeface="游ゴシック" panose="020B0400000000000000" pitchFamily="50" charset="-128"/>
              </a:rPr>
              <a:t>Wcareer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Office 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代表</a:t>
            </a: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キャリアコンサルタント 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</a:t>
            </a:r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若槻 彩子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氏</a:t>
            </a:r>
          </a:p>
        </p:txBody>
      </p:sp>
      <p:sp>
        <p:nvSpPr>
          <p:cNvPr id="62" name="object 13">
            <a:extLst>
              <a:ext uri="{FF2B5EF4-FFF2-40B4-BE49-F238E27FC236}">
                <a16:creationId xmlns:a16="http://schemas.microsoft.com/office/drawing/2014/main" id="{1EDD0DB0-8789-48F7-93C1-7394CBE013FA}"/>
              </a:ext>
            </a:extLst>
          </p:cNvPr>
          <p:cNvSpPr txBox="1"/>
          <p:nvPr/>
        </p:nvSpPr>
        <p:spPr>
          <a:xfrm>
            <a:off x="3843229" y="9140859"/>
            <a:ext cx="3240000" cy="89636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square" lIns="0" tIns="11766" rIns="0" bIns="0" rtlCol="0" anchor="ctr">
            <a:spAutoFit/>
          </a:bodyPr>
          <a:lstStyle/>
          <a:p>
            <a:pPr marL="11205" indent="224097">
              <a:spcBef>
                <a:spcPts val="93"/>
              </a:spcBef>
            </a:pPr>
            <a:r>
              <a:rPr lang="ja-JP" altLang="en-US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新潟市ソフトウェア産業協議会</a:t>
            </a:r>
            <a:endParaRPr lang="en-US" altLang="ja-JP" sz="971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  <a:p>
            <a:pPr marL="11205" indent="224097">
              <a:spcBef>
                <a:spcPts val="93"/>
              </a:spcBef>
            </a:pPr>
            <a:r>
              <a:rPr lang="ja-JP" altLang="en-US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　経営ビジョン委員会（担当　山田・松村）</a:t>
            </a:r>
            <a:endParaRPr lang="en-US" altLang="ja-JP" sz="971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  <a:p>
            <a:pPr marL="11205" indent="224097">
              <a:spcBef>
                <a:spcPts val="93"/>
              </a:spcBef>
            </a:pPr>
            <a:r>
              <a:rPr lang="ja-JP" altLang="en-US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メール：</a:t>
            </a:r>
            <a:r>
              <a:rPr lang="en-US" altLang="ja-JP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m-yamada@daishi-dcs.co.jp</a:t>
            </a:r>
          </a:p>
          <a:p>
            <a:pPr marL="11205" indent="224097">
              <a:spcBef>
                <a:spcPts val="93"/>
              </a:spcBef>
            </a:pPr>
            <a:r>
              <a:rPr lang="ja-JP" altLang="en-US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電話番号：</a:t>
            </a:r>
            <a:r>
              <a:rPr lang="en-US" altLang="ja-JP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025-243-7243</a:t>
            </a:r>
          </a:p>
          <a:p>
            <a:pPr marL="11205" indent="224097">
              <a:spcBef>
                <a:spcPts val="93"/>
              </a:spcBef>
            </a:pPr>
            <a:r>
              <a:rPr lang="en-US" altLang="ja-JP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※</a:t>
            </a:r>
            <a:r>
              <a:rPr lang="ja-JP" altLang="en-US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第四コンピュータサービス内（山田宛）</a:t>
            </a:r>
            <a:endParaRPr lang="en-US" altLang="ja-JP" sz="971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46" name="object 13">
            <a:extLst>
              <a:ext uri="{FF2B5EF4-FFF2-40B4-BE49-F238E27FC236}">
                <a16:creationId xmlns:a16="http://schemas.microsoft.com/office/drawing/2014/main" id="{0C1A2843-8FE9-4429-8532-70AA75AB6523}"/>
              </a:ext>
            </a:extLst>
          </p:cNvPr>
          <p:cNvSpPr txBox="1"/>
          <p:nvPr/>
        </p:nvSpPr>
        <p:spPr>
          <a:xfrm>
            <a:off x="3834833" y="6048160"/>
            <a:ext cx="3060000" cy="39403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Zoom</a:t>
            </a:r>
            <a:r>
              <a:rPr lang="ja-JP" altLang="en-US" sz="120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接続情報、当日の資料を</a:t>
            </a:r>
            <a:r>
              <a:rPr lang="en-US" altLang="ja-JP" sz="120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2/10</a:t>
            </a:r>
            <a:r>
              <a:rPr lang="ja-JP" altLang="en-US" sz="120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（木）に</a:t>
            </a:r>
            <a:endParaRPr lang="en-US" altLang="ja-JP" sz="120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  <a:p>
            <a:pPr marL="11205" algn="ctr">
              <a:spcBef>
                <a:spcPts val="93"/>
              </a:spcBef>
            </a:pPr>
            <a:r>
              <a:rPr lang="ja-JP" altLang="en-US" sz="1200" b="1" dirty="0"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お申込みのメール宛に送付いたします</a:t>
            </a:r>
            <a:endParaRPr lang="zh-TW" altLang="en-US" sz="1200" b="1" dirty="0">
              <a:solidFill>
                <a:schemeClr val="tx1"/>
              </a:solidFill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pic>
        <p:nvPicPr>
          <p:cNvPr id="1026" name="Picture 2" descr="第4回新しい物語散歩 参加者募集 | 夢あふれるまち浦川原ホームページ">
            <a:extLst>
              <a:ext uri="{FF2B5EF4-FFF2-40B4-BE49-F238E27FC236}">
                <a16:creationId xmlns:a16="http://schemas.microsoft.com/office/drawing/2014/main" id="{7788251F-41CD-4112-BD38-FF0527B4E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281" y="9621802"/>
            <a:ext cx="479652" cy="35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944F39A-DB81-4895-BB8F-110812FFE55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498" y="4305300"/>
            <a:ext cx="684944" cy="8579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7" name="object 13">
            <a:extLst>
              <a:ext uri="{FF2B5EF4-FFF2-40B4-BE49-F238E27FC236}">
                <a16:creationId xmlns:a16="http://schemas.microsoft.com/office/drawing/2014/main" id="{881F1309-B79B-4B3A-BE0D-28E850189B93}"/>
              </a:ext>
            </a:extLst>
          </p:cNvPr>
          <p:cNvSpPr txBox="1"/>
          <p:nvPr/>
        </p:nvSpPr>
        <p:spPr>
          <a:xfrm>
            <a:off x="629137" y="9988155"/>
            <a:ext cx="2953921" cy="227324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en-US" altLang="ja-JP" sz="1400" b="1" u="sng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  <a:hlinkClick r:id="rId7"/>
              </a:rPr>
              <a:t>https://edisone.jp/nsic-k</a:t>
            </a:r>
            <a:endParaRPr lang="zh-TW" altLang="en-US" sz="1400" b="1" u="sng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1E58FC7C-2AE6-4FA8-8E03-F3ECED28A46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687" y="8921355"/>
            <a:ext cx="1071250" cy="1071250"/>
          </a:xfrm>
          <a:prstGeom prst="rect">
            <a:avLst/>
          </a:prstGeom>
        </p:spPr>
      </p:pic>
      <p:sp>
        <p:nvSpPr>
          <p:cNvPr id="52" name="object 13">
            <a:extLst>
              <a:ext uri="{FF2B5EF4-FFF2-40B4-BE49-F238E27FC236}">
                <a16:creationId xmlns:a16="http://schemas.microsoft.com/office/drawing/2014/main" id="{AA0497EC-111D-46ED-92A2-0A04185A180D}"/>
              </a:ext>
            </a:extLst>
          </p:cNvPr>
          <p:cNvSpPr txBox="1"/>
          <p:nvPr/>
        </p:nvSpPr>
        <p:spPr>
          <a:xfrm>
            <a:off x="1203127" y="8701098"/>
            <a:ext cx="1688703" cy="200430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ja-JP" altLang="en-US" sz="11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申込サイト</a:t>
            </a:r>
            <a:r>
              <a:rPr lang="en-US" altLang="ja-JP" sz="11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QR</a:t>
            </a:r>
            <a:r>
              <a:rPr lang="ja-JP" altLang="en-US" sz="11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コード</a:t>
            </a:r>
            <a:endParaRPr lang="zh-TW" altLang="en-US" sz="1100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pic>
        <p:nvPicPr>
          <p:cNvPr id="55" name="Picture 2" descr="第4回新しい物語散歩 参加者募集 | 夢あふれるまち浦川原ホームページ">
            <a:extLst>
              <a:ext uri="{FF2B5EF4-FFF2-40B4-BE49-F238E27FC236}">
                <a16:creationId xmlns:a16="http://schemas.microsoft.com/office/drawing/2014/main" id="{E5AC1F9E-2C9A-47A5-8805-175FBA6CDA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69" y="7014046"/>
            <a:ext cx="479652" cy="35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object 13">
            <a:extLst>
              <a:ext uri="{FF2B5EF4-FFF2-40B4-BE49-F238E27FC236}">
                <a16:creationId xmlns:a16="http://schemas.microsoft.com/office/drawing/2014/main" id="{1B80DE39-1A86-4D50-AC6B-56BB5EB360C6}"/>
              </a:ext>
            </a:extLst>
          </p:cNvPr>
          <p:cNvSpPr txBox="1"/>
          <p:nvPr/>
        </p:nvSpPr>
        <p:spPr>
          <a:xfrm>
            <a:off x="823371" y="7757160"/>
            <a:ext cx="2733853" cy="202061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en-US" altLang="ja-JP" sz="1236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Web</a:t>
            </a:r>
            <a:r>
              <a:rPr lang="ja-JP" altLang="en-US" sz="1236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サイトよりお申し込みください</a:t>
            </a:r>
            <a:endParaRPr lang="en-US" altLang="ja-JP" sz="1236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57" name="object 13">
            <a:extLst>
              <a:ext uri="{FF2B5EF4-FFF2-40B4-BE49-F238E27FC236}">
                <a16:creationId xmlns:a16="http://schemas.microsoft.com/office/drawing/2014/main" id="{9D7A09EF-638D-4E51-BB7A-A00BD7530DE2}"/>
              </a:ext>
            </a:extLst>
          </p:cNvPr>
          <p:cNvSpPr txBox="1"/>
          <p:nvPr/>
        </p:nvSpPr>
        <p:spPr>
          <a:xfrm>
            <a:off x="823371" y="6309360"/>
            <a:ext cx="2733853" cy="161281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en-US" altLang="ja-JP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※15</a:t>
            </a:r>
            <a:r>
              <a:rPr lang="ja-JP" altLang="en-US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分前から参加できます</a:t>
            </a:r>
            <a:r>
              <a:rPr lang="en-US" altLang="ja-JP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※</a:t>
            </a:r>
            <a:endParaRPr lang="zh-TW" altLang="en-US" sz="971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67" name="object 13">
            <a:extLst>
              <a:ext uri="{FF2B5EF4-FFF2-40B4-BE49-F238E27FC236}">
                <a16:creationId xmlns:a16="http://schemas.microsoft.com/office/drawing/2014/main" id="{12604CF9-8CCA-49EB-878A-B22140517C80}"/>
              </a:ext>
            </a:extLst>
          </p:cNvPr>
          <p:cNvSpPr txBox="1"/>
          <p:nvPr/>
        </p:nvSpPr>
        <p:spPr>
          <a:xfrm>
            <a:off x="808542" y="8339255"/>
            <a:ext cx="2733853" cy="161281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en-US" altLang="ja-JP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※</a:t>
            </a:r>
            <a:r>
              <a:rPr lang="ja-JP" altLang="en-US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上記サイトでキャンセルも可能です</a:t>
            </a:r>
            <a:r>
              <a:rPr lang="en-US" altLang="ja-JP" sz="97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※</a:t>
            </a:r>
            <a:endParaRPr lang="zh-TW" altLang="en-US" sz="971" dirty="0">
              <a:latin typeface="Yu Gothic" panose="020B0400000000000000" pitchFamily="34" charset="-128"/>
              <a:ea typeface="Yu Gothic" panose="020B0400000000000000" pitchFamily="34" charset="-128"/>
              <a:cs typeface="KozGoPr6N-Heavy"/>
            </a:endParaRPr>
          </a:p>
        </p:txBody>
      </p:sp>
      <p:sp>
        <p:nvSpPr>
          <p:cNvPr id="43" name="object 13">
            <a:extLst>
              <a:ext uri="{FF2B5EF4-FFF2-40B4-BE49-F238E27FC236}">
                <a16:creationId xmlns:a16="http://schemas.microsoft.com/office/drawing/2014/main" id="{3F6FD725-E3E7-4BD0-B21F-2C57150A2851}"/>
              </a:ext>
            </a:extLst>
          </p:cNvPr>
          <p:cNvSpPr txBox="1"/>
          <p:nvPr/>
        </p:nvSpPr>
        <p:spPr>
          <a:xfrm>
            <a:off x="3997907" y="7817015"/>
            <a:ext cx="2733853" cy="442768"/>
          </a:xfrm>
          <a:prstGeom prst="rect">
            <a:avLst/>
          </a:prstGeom>
        </p:spPr>
        <p:txBody>
          <a:bodyPr vert="horz" wrap="square" lIns="0" tIns="11766" rIns="0" bIns="0" rtlCol="0">
            <a:spAutoFit/>
          </a:bodyPr>
          <a:lstStyle/>
          <a:p>
            <a:pPr marL="11205" algn="ctr">
              <a:spcBef>
                <a:spcPts val="93"/>
              </a:spcBef>
            </a:pPr>
            <a:r>
              <a:rPr lang="en-US" altLang="ja-JP" sz="2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2022</a:t>
            </a:r>
            <a:r>
              <a:rPr lang="ja-JP" altLang="en-US" sz="2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年</a:t>
            </a:r>
            <a:r>
              <a:rPr lang="en-US" altLang="ja-JP" sz="2800" b="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2</a:t>
            </a:r>
            <a:r>
              <a:rPr lang="ja-JP" altLang="en-US" sz="2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月</a:t>
            </a:r>
            <a:r>
              <a:rPr lang="en-US" altLang="ja-JP" sz="2800" b="1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8</a:t>
            </a:r>
            <a:r>
              <a:rPr lang="ja-JP" altLang="en-US" sz="2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日</a:t>
            </a:r>
            <a:r>
              <a:rPr lang="en-US" altLang="ja-JP" sz="2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(</a:t>
            </a:r>
            <a:r>
              <a:rPr lang="ja-JP" altLang="en-US" sz="2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火</a:t>
            </a:r>
            <a:r>
              <a:rPr lang="en-US" altLang="ja-JP" sz="2000" dirty="0">
                <a:latin typeface="Yu Gothic" panose="020B0400000000000000" pitchFamily="34" charset="-128"/>
                <a:ea typeface="Yu Gothic" panose="020B0400000000000000" pitchFamily="34" charset="-128"/>
                <a:cs typeface="KozGoPr6N-Heavy"/>
              </a:rPr>
              <a:t>)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011057B-5446-4E74-8B84-451506EE7B3A}"/>
              </a:ext>
            </a:extLst>
          </p:cNvPr>
          <p:cNvSpPr/>
          <p:nvPr/>
        </p:nvSpPr>
        <p:spPr>
          <a:xfrm>
            <a:off x="5364833" y="442154"/>
            <a:ext cx="1385380" cy="4308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spc="22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１０年後の</a:t>
            </a:r>
            <a:endParaRPr lang="en-US" altLang="ja-JP" sz="1100" b="1" spc="22" dirty="0">
              <a:solidFill>
                <a:srgbClr val="414042"/>
              </a:solidFill>
              <a:latin typeface="Yu Gothic" panose="020B0400000000000000" pitchFamily="34" charset="-128"/>
              <a:ea typeface="Yu Gothic" panose="020B0400000000000000" pitchFamily="34" charset="-128"/>
              <a:cs typeface="Kozuka Gothic Pr6N"/>
            </a:endParaRPr>
          </a:p>
          <a:p>
            <a:pPr algn="ctr"/>
            <a:r>
              <a:rPr lang="ja-JP" altLang="en-US" sz="1100" b="1" spc="22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rPr>
              <a:t>会社を見据えて</a:t>
            </a:r>
            <a:endParaRPr lang="ja-JP" altLang="en-US" sz="1200" dirty="0"/>
          </a:p>
        </p:txBody>
      </p:sp>
      <p:pic>
        <p:nvPicPr>
          <p:cNvPr id="58" name="Picture 2" descr="第4回新しい物語散歩 参加者募集 | 夢あふれるまち浦川原ホームページ">
            <a:extLst>
              <a:ext uri="{FF2B5EF4-FFF2-40B4-BE49-F238E27FC236}">
                <a16:creationId xmlns:a16="http://schemas.microsoft.com/office/drawing/2014/main" id="{C32C15A4-2477-40E2-9C21-8760089BA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345" y="3307489"/>
            <a:ext cx="479652" cy="35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BD669463-7334-4084-8E9A-795F7C5ACCB0}"/>
              </a:ext>
            </a:extLst>
          </p:cNvPr>
          <p:cNvGrpSpPr/>
          <p:nvPr/>
        </p:nvGrpSpPr>
        <p:grpSpPr>
          <a:xfrm>
            <a:off x="257532" y="2675122"/>
            <a:ext cx="1620571" cy="1564129"/>
            <a:chOff x="406666" y="2808456"/>
            <a:chExt cx="1440000" cy="1440000"/>
          </a:xfrm>
        </p:grpSpPr>
        <p:pic>
          <p:nvPicPr>
            <p:cNvPr id="1040" name="Picture 16" descr="吹き出しイラスト 花とクローバー">
              <a:extLst>
                <a:ext uri="{FF2B5EF4-FFF2-40B4-BE49-F238E27FC236}">
                  <a16:creationId xmlns:a16="http://schemas.microsoft.com/office/drawing/2014/main" id="{05B8F7D6-A7D2-4E53-B553-56C1D80CB6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666" y="2808456"/>
              <a:ext cx="1440000" cy="14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F3263E5A-D6E5-49A7-9840-7811E9739881}"/>
                </a:ext>
              </a:extLst>
            </p:cNvPr>
            <p:cNvSpPr/>
            <p:nvPr/>
          </p:nvSpPr>
          <p:spPr>
            <a:xfrm>
              <a:off x="406666" y="3255626"/>
              <a:ext cx="1385380" cy="595038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ja-JP" altLang="en-US" sz="1200" b="1" spc="22" dirty="0">
                  <a:solidFill>
                    <a:srgbClr val="414042"/>
                  </a:solidFill>
                  <a:latin typeface="Yu Gothic" panose="020B0400000000000000" pitchFamily="34" charset="-128"/>
                  <a:ea typeface="Yu Gothic" panose="020B0400000000000000" pitchFamily="34" charset="-128"/>
                  <a:cs typeface="Kozuka Gothic Pr6N"/>
                </a:rPr>
                <a:t>少人数での</a:t>
              </a:r>
              <a:endParaRPr lang="en-US" altLang="ja-JP" sz="1200" b="1" spc="22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endParaRPr>
            </a:p>
            <a:p>
              <a:pPr algn="ctr"/>
              <a:r>
                <a:rPr lang="ja-JP" altLang="en-US" sz="1200" b="1" spc="22">
                  <a:solidFill>
                    <a:srgbClr val="414042"/>
                  </a:solidFill>
                  <a:latin typeface="Yu Gothic" panose="020B0400000000000000" pitchFamily="34" charset="-128"/>
                  <a:ea typeface="Yu Gothic" panose="020B0400000000000000" pitchFamily="34" charset="-128"/>
                  <a:cs typeface="Kozuka Gothic Pr6N"/>
                </a:rPr>
                <a:t>グループワーク</a:t>
              </a:r>
              <a:endParaRPr lang="ja-JP" altLang="en-US" sz="1200" b="1" spc="22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endParaRPr>
            </a:p>
            <a:p>
              <a:pPr algn="ctr"/>
              <a:r>
                <a:rPr lang="ja-JP" altLang="en-US" sz="1200" b="1" spc="22" dirty="0">
                  <a:solidFill>
                    <a:srgbClr val="414042"/>
                  </a:solidFill>
                  <a:latin typeface="Yu Gothic" panose="020B0400000000000000" pitchFamily="34" charset="-128"/>
                  <a:ea typeface="Yu Gothic" panose="020B0400000000000000" pitchFamily="34" charset="-128"/>
                  <a:cs typeface="Kozuka Gothic Pr6N"/>
                </a:rPr>
                <a:t>あります！</a:t>
              </a:r>
              <a:endParaRPr lang="en-US" altLang="ja-JP" sz="1200" b="1" spc="22" dirty="0">
                <a:solidFill>
                  <a:srgbClr val="414042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Kozuka Gothic Pr6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275</Words>
  <Application>Microsoft Office PowerPoint</Application>
  <PresentationFormat>ユーザー設定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KozGoPr6N-Heavy</vt:lpstr>
      <vt:lpstr>Kozuka Gothic Pr6N</vt:lpstr>
      <vt:lpstr>ＭＳ Ｐゴシック</vt:lpstr>
      <vt:lpstr>游ゴシック</vt:lpstr>
      <vt:lpstr>游ゴシック</vt:lpstr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あか</dc:title>
  <dc:creator>山田 守</dc:creator>
  <cp:lastModifiedBy>山田 守</cp:lastModifiedBy>
  <cp:revision>168</cp:revision>
  <cp:lastPrinted>2022-01-21T03:26:27Z</cp:lastPrinted>
  <dcterms:created xsi:type="dcterms:W3CDTF">2019-09-12T08:25:05Z</dcterms:created>
  <dcterms:modified xsi:type="dcterms:W3CDTF">2022-01-21T04:15:14Z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2019-09-12T00:00:00Z</vt:filetime>
  </property>
  <property fmtid="{D5CDD505-2E9C-101B-9397-08002B2CF9AE}" pid="3" name="Creator">
    <vt:lpwstr>Adobe Illustrator CC 23.0 (Macintosh)</vt:lpwstr>
  </property>
  <property fmtid="{D5CDD505-2E9C-101B-9397-08002B2CF9AE}" pid="4" name="LastSaved">
    <vt:filetime>2019-09-12T00:00:00Z</vt:filetime>
  </property>
</Properties>
</file>